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8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6" r:id="rId16"/>
    <p:sldId id="268" r:id="rId17"/>
    <p:sldId id="277" r:id="rId18"/>
    <p:sldId id="270" r:id="rId19"/>
    <p:sldId id="278" r:id="rId20"/>
    <p:sldId id="271" r:id="rId21"/>
    <p:sldId id="272" r:id="rId22"/>
    <p:sldId id="273" r:id="rId23"/>
    <p:sldId id="281" r:id="rId24"/>
    <p:sldId id="274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47802-9619-42BE-91AF-2A5594A3BB27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04295-6A36-4019-933D-B79108875F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err="1" smtClean="0"/>
              <a:t>Listeria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Most </a:t>
            </a:r>
            <a:r>
              <a:rPr lang="en-US" sz="4400" b="1" i="1" dirty="0" err="1" smtClean="0">
                <a:solidFill>
                  <a:schemeClr val="tx1"/>
                </a:solidFill>
              </a:rPr>
              <a:t>Listeri</a:t>
            </a:r>
            <a:r>
              <a:rPr lang="en-US" sz="4400" b="1" i="1" dirty="0" smtClean="0">
                <a:solidFill>
                  <a:schemeClr val="tx1"/>
                </a:solidFill>
              </a:rPr>
              <a:t> species are</a:t>
            </a:r>
          </a:p>
          <a:p>
            <a:pPr algn="l"/>
            <a:r>
              <a:rPr lang="en-US" sz="4400" b="1" i="1" dirty="0" smtClean="0">
                <a:solidFill>
                  <a:schemeClr val="tx1"/>
                </a:solidFill>
              </a:rPr>
              <a:t> </a:t>
            </a:r>
            <a:r>
              <a:rPr lang="en-US" sz="4400" b="1" i="1" dirty="0">
                <a:solidFill>
                  <a:schemeClr val="tx1"/>
                </a:solidFill>
              </a:rPr>
              <a:t>small, </a:t>
            </a:r>
            <a:r>
              <a:rPr lang="en-US" sz="4400" b="1" i="1" dirty="0" smtClean="0">
                <a:solidFill>
                  <a:schemeClr val="tx1"/>
                </a:solidFill>
              </a:rPr>
              <a:t>Gram-positive, </a:t>
            </a:r>
            <a:r>
              <a:rPr lang="en-US" sz="4400" b="1" i="1" dirty="0" err="1" smtClean="0">
                <a:solidFill>
                  <a:schemeClr val="tx1"/>
                </a:solidFill>
              </a:rPr>
              <a:t>coccobacilli</a:t>
            </a:r>
            <a:endParaRPr lang="en-US" sz="4400" b="1" i="1" dirty="0">
              <a:solidFill>
                <a:schemeClr val="tx1"/>
              </a:solidFill>
            </a:endParaRPr>
          </a:p>
          <a:p>
            <a:pPr algn="l"/>
            <a:r>
              <a:rPr lang="en-US" sz="4400" dirty="0">
                <a:solidFill>
                  <a:schemeClr val="tx1"/>
                </a:solidFill>
              </a:rPr>
              <a:t>rods, up to 2 </a:t>
            </a:r>
            <a:r>
              <a:rPr lang="en-US" sz="4400" b="1" i="1" dirty="0" smtClean="0">
                <a:solidFill>
                  <a:schemeClr val="tx1"/>
                </a:solidFill>
              </a:rPr>
              <a:t>micro meter </a:t>
            </a:r>
            <a:r>
              <a:rPr lang="en-US" sz="4400" b="1" i="1" dirty="0">
                <a:solidFill>
                  <a:schemeClr val="tx1"/>
                </a:solidFill>
              </a:rPr>
              <a:t>in length </a:t>
            </a:r>
            <a:endParaRPr lang="en-US" sz="4400" b="1" i="1" dirty="0" smtClean="0">
              <a:solidFill>
                <a:schemeClr val="tx1"/>
              </a:solidFill>
            </a:endParaRPr>
          </a:p>
          <a:p>
            <a:r>
              <a:rPr lang="en-US" sz="4400" b="1" i="1" dirty="0" smtClean="0">
                <a:solidFill>
                  <a:schemeClr val="tx1"/>
                </a:solidFill>
              </a:rPr>
              <a:t>The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dirty="0">
                <a:solidFill>
                  <a:schemeClr val="tx1"/>
                </a:solidFill>
              </a:rPr>
              <a:t>colonies are small, smooth and</a:t>
            </a:r>
          </a:p>
          <a:p>
            <a:r>
              <a:rPr lang="en-US" sz="4400" dirty="0">
                <a:solidFill>
                  <a:schemeClr val="tx1"/>
                </a:solidFill>
              </a:rPr>
              <a:t>transparent after incubation for </a:t>
            </a:r>
            <a:r>
              <a:rPr lang="en-US" sz="4400" dirty="0" smtClean="0">
                <a:solidFill>
                  <a:schemeClr val="tx1"/>
                </a:solidFill>
              </a:rPr>
              <a:t>24 hrs </a:t>
            </a:r>
            <a:endParaRPr lang="en-US" sz="4400" b="1" i="1" dirty="0" smtClean="0">
              <a:solidFill>
                <a:schemeClr val="tx1"/>
              </a:solidFill>
            </a:endParaRPr>
          </a:p>
          <a:p>
            <a:pPr algn="l"/>
            <a:r>
              <a:rPr lang="en-US" sz="4400" dirty="0" err="1" smtClean="0">
                <a:solidFill>
                  <a:schemeClr val="tx1"/>
                </a:solidFill>
              </a:rPr>
              <a:t>catalase</a:t>
            </a:r>
            <a:r>
              <a:rPr lang="en-US" sz="4400" dirty="0" smtClean="0">
                <a:solidFill>
                  <a:schemeClr val="tx1"/>
                </a:solidFill>
              </a:rPr>
              <a:t>-positive, </a:t>
            </a:r>
            <a:r>
              <a:rPr lang="en-US" sz="4400" dirty="0" err="1" smtClean="0">
                <a:solidFill>
                  <a:schemeClr val="tx1"/>
                </a:solidFill>
              </a:rPr>
              <a:t>oxidase</a:t>
            </a:r>
            <a:r>
              <a:rPr lang="en-US" sz="4400" dirty="0" smtClean="0">
                <a:solidFill>
                  <a:schemeClr val="tx1"/>
                </a:solidFill>
              </a:rPr>
              <a:t>-negative, motile, facultative anaerobes.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/>
          <a:lstStyle/>
          <a:p>
            <a:r>
              <a:rPr lang="en-US" sz="4000" dirty="0" smtClean="0"/>
              <a:t>Phage typing </a:t>
            </a:r>
            <a:endParaRPr lang="en-US" sz="4000" dirty="0"/>
          </a:p>
          <a:p>
            <a:r>
              <a:rPr lang="en-US" sz="4000" dirty="0" smtClean="0"/>
              <a:t>A DNA probe assay is available for rapid and specific identification of L. </a:t>
            </a:r>
            <a:r>
              <a:rPr lang="en-US" sz="4000" b="1" i="1" dirty="0" err="1" smtClean="0"/>
              <a:t>moncrcytogeaes</a:t>
            </a:r>
            <a:endParaRPr lang="en-US" sz="4000" b="1" i="1" dirty="0" smtClean="0"/>
          </a:p>
          <a:p>
            <a:r>
              <a:rPr lang="en-US" sz="4000" dirty="0" smtClean="0"/>
              <a:t>DNA fingerprinting methods are currently used in</a:t>
            </a:r>
          </a:p>
          <a:p>
            <a:pPr>
              <a:buNone/>
            </a:pPr>
            <a:r>
              <a:rPr lang="en-US" sz="4000" dirty="0" smtClean="0"/>
              <a:t>   reference laboratories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Pathogenesis and </a:t>
            </a:r>
            <a:r>
              <a:rPr lang="en-US" b="1" dirty="0" err="1"/>
              <a:t>pathogenicity</a:t>
            </a:r>
            <a:endParaRPr lang="en-US" b="1" dirty="0"/>
          </a:p>
          <a:p>
            <a:r>
              <a:rPr lang="en-US" dirty="0"/>
              <a:t>Infection with L. </a:t>
            </a:r>
            <a:r>
              <a:rPr lang="en-US" b="1" i="1" dirty="0" err="1"/>
              <a:t>monocyiogenes</a:t>
            </a:r>
            <a:r>
              <a:rPr lang="en-US" b="1" i="1" dirty="0"/>
              <a:t> usually follows </a:t>
            </a:r>
            <a:r>
              <a:rPr lang="en-US" b="1" i="1" dirty="0" smtClean="0"/>
              <a:t>ingestion </a:t>
            </a:r>
            <a:r>
              <a:rPr lang="en-US" dirty="0" smtClean="0"/>
              <a:t>of </a:t>
            </a:r>
            <a:r>
              <a:rPr lang="en-US" dirty="0"/>
              <a:t>contaminated feed and may result in </a:t>
            </a:r>
            <a:r>
              <a:rPr lang="en-US" dirty="0" err="1"/>
              <a:t>septicaemia</a:t>
            </a:r>
            <a:r>
              <a:rPr lang="en-US" dirty="0" smtClean="0"/>
              <a:t>, encephalitis </a:t>
            </a:r>
            <a:r>
              <a:rPr lang="en-US" dirty="0"/>
              <a:t>or abortion. Organisms probably penetrate </a:t>
            </a:r>
            <a:r>
              <a:rPr lang="en-US" dirty="0" smtClean="0"/>
              <a:t>the M </a:t>
            </a:r>
            <a:r>
              <a:rPr lang="en-US" dirty="0"/>
              <a:t>cells in </a:t>
            </a:r>
            <a:r>
              <a:rPr lang="en-US" dirty="0" err="1"/>
              <a:t>Peyer's</a:t>
            </a:r>
            <a:r>
              <a:rPr lang="en-US" dirty="0"/>
              <a:t> patches in the intestine. Spread </a:t>
            </a:r>
            <a:r>
              <a:rPr lang="en-US" dirty="0" smtClean="0"/>
              <a:t>occurs via </a:t>
            </a:r>
            <a:r>
              <a:rPr lang="en-US" dirty="0"/>
              <a:t>lymph and blood to various tissues. </a:t>
            </a:r>
            <a:endParaRPr lang="en-US" dirty="0" smtClean="0"/>
          </a:p>
          <a:p>
            <a:r>
              <a:rPr lang="en-US" dirty="0" smtClean="0"/>
              <a:t>In pregnant animals</a:t>
            </a:r>
            <a:r>
              <a:rPr lang="en-US" dirty="0"/>
              <a:t>, infection results in </a:t>
            </a:r>
            <a:r>
              <a:rPr lang="en-US" dirty="0" err="1"/>
              <a:t>transplacental</a:t>
            </a:r>
            <a:r>
              <a:rPr lang="en-US" dirty="0"/>
              <a:t> transmission.</a:t>
            </a:r>
          </a:p>
          <a:p>
            <a:r>
              <a:rPr lang="en-US" dirty="0"/>
              <a:t>There is evidence that the organism can invade </a:t>
            </a:r>
            <a:r>
              <a:rPr lang="en-US" dirty="0" smtClean="0"/>
              <a:t>through breaks </a:t>
            </a:r>
            <a:r>
              <a:rPr lang="en-US" dirty="0"/>
              <a:t>in the oral or nasal mucosa. From this site</a:t>
            </a:r>
            <a:r>
              <a:rPr lang="en-US" dirty="0" smtClean="0"/>
              <a:t>, migration </a:t>
            </a:r>
            <a:r>
              <a:rPr lang="en-US" dirty="0"/>
              <a:t>in cranial nerves is thought to be the main route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err="1"/>
              <a:t>Lisleria</a:t>
            </a:r>
            <a:r>
              <a:rPr lang="en-US" b="1" i="1" dirty="0"/>
              <a:t> monocytogenes has the ability to invade both</a:t>
            </a:r>
          </a:p>
          <a:p>
            <a:pPr>
              <a:buNone/>
            </a:pPr>
            <a:r>
              <a:rPr lang="en-US" dirty="0" err="1"/>
              <a:t>phagocytic</a:t>
            </a:r>
            <a:r>
              <a:rPr lang="en-US" dirty="0"/>
              <a:t> and non-</a:t>
            </a:r>
            <a:r>
              <a:rPr lang="en-US" dirty="0" err="1"/>
              <a:t>phagocytic</a:t>
            </a:r>
            <a:r>
              <a:rPr lang="en-US" dirty="0"/>
              <a:t> cells, to survive and</a:t>
            </a:r>
          </a:p>
          <a:p>
            <a:pPr>
              <a:buNone/>
            </a:pPr>
            <a:r>
              <a:rPr lang="en-US" dirty="0"/>
              <a:t>replicate </a:t>
            </a:r>
            <a:r>
              <a:rPr lang="en-US" dirty="0" err="1"/>
              <a:t>intracellularly</a:t>
            </a:r>
            <a:r>
              <a:rPr lang="en-US" dirty="0"/>
              <a:t> and to transfer from </a:t>
            </a:r>
            <a:r>
              <a:rPr lang="en-US" dirty="0" smtClean="0"/>
              <a:t>cell-to-cell without </a:t>
            </a:r>
            <a:r>
              <a:rPr lang="en-US" dirty="0"/>
              <a:t>exposure to </a:t>
            </a:r>
            <a:r>
              <a:rPr lang="en-US" dirty="0" err="1"/>
              <a:t>humoral</a:t>
            </a:r>
            <a:r>
              <a:rPr lang="en-US" dirty="0"/>
              <a:t> </a:t>
            </a:r>
            <a:r>
              <a:rPr lang="en-US" dirty="0" err="1"/>
              <a:t>defence</a:t>
            </a:r>
            <a:r>
              <a:rPr lang="en-US" dirty="0"/>
              <a:t> mechanisms.</a:t>
            </a:r>
          </a:p>
          <a:p>
            <a:r>
              <a:rPr lang="en-US" dirty="0"/>
              <a:t>Specific surface proteins, </a:t>
            </a:r>
            <a:r>
              <a:rPr lang="en-US" dirty="0" err="1"/>
              <a:t>internalins</a:t>
            </a:r>
            <a:r>
              <a:rPr lang="en-US" dirty="0"/>
              <a:t>, </a:t>
            </a:r>
            <a:r>
              <a:rPr lang="en-US" dirty="0" err="1"/>
              <a:t>faditate</a:t>
            </a:r>
            <a:r>
              <a:rPr lang="en-US" dirty="0"/>
              <a:t> both </a:t>
            </a:r>
            <a:r>
              <a:rPr lang="en-US" dirty="0" smtClean="0"/>
              <a:t>the adherence </a:t>
            </a:r>
            <a:r>
              <a:rPr lang="en-US" dirty="0"/>
              <a:t>of organisms to host membranes and </a:t>
            </a:r>
            <a:r>
              <a:rPr lang="en-US" dirty="0" smtClean="0"/>
              <a:t>their subsequent </a:t>
            </a:r>
            <a:r>
              <a:rPr lang="en-US" dirty="0"/>
              <a:t>uptake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Virulent strains also possess </a:t>
            </a:r>
            <a:r>
              <a:rPr lang="en-US" dirty="0" smtClean="0"/>
              <a:t>a </a:t>
            </a:r>
            <a:r>
              <a:rPr lang="en-US" dirty="0" err="1" smtClean="0"/>
              <a:t>cytolytic</a:t>
            </a:r>
            <a:r>
              <a:rPr lang="en-US" dirty="0" smtClean="0"/>
              <a:t> </a:t>
            </a:r>
            <a:r>
              <a:rPr lang="en-US" dirty="0"/>
              <a:t>toxin, </a:t>
            </a:r>
            <a:r>
              <a:rPr lang="en-US" dirty="0" err="1"/>
              <a:t>listeriolysin</a:t>
            </a:r>
            <a:r>
              <a:rPr lang="en-US" dirty="0"/>
              <a:t>, which destroys </a:t>
            </a:r>
            <a:r>
              <a:rPr lang="en-US" dirty="0" smtClean="0"/>
              <a:t>the membranes </a:t>
            </a:r>
            <a:r>
              <a:rPr lang="en-US" dirty="0"/>
              <a:t>of </a:t>
            </a:r>
            <a:r>
              <a:rPr lang="en-US" dirty="0" err="1"/>
              <a:t>phagocytic</a:t>
            </a:r>
            <a:r>
              <a:rPr lang="en-US" dirty="0"/>
              <a:t> vacuoles allowing </a:t>
            </a:r>
            <a:r>
              <a:rPr lang="en-US" dirty="0" err="1"/>
              <a:t>listeria</a:t>
            </a:r>
            <a:r>
              <a:rPr lang="en-US" dirty="0"/>
              <a:t> </a:t>
            </a:r>
            <a:r>
              <a:rPr lang="en-US" dirty="0" smtClean="0"/>
              <a:t>to escape into the cytoplasm.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Pictures\istr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8640"/>
            <a:ext cx="6840760" cy="64319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r>
              <a:rPr lang="en-US" b="1" dirty="0"/>
              <a:t>Clinical signs</a:t>
            </a:r>
          </a:p>
          <a:p>
            <a:r>
              <a:rPr lang="en-US" b="1" dirty="0"/>
              <a:t>The incubation period of neural </a:t>
            </a:r>
            <a:r>
              <a:rPr lang="en-US" b="1" dirty="0" err="1"/>
              <a:t>listeriosis</a:t>
            </a:r>
            <a:r>
              <a:rPr lang="en-US" b="1" dirty="0"/>
              <a:t> (circling</a:t>
            </a:r>
          </a:p>
          <a:p>
            <a:r>
              <a:rPr lang="en-US" dirty="0"/>
              <a:t>disease) ranges from 14 to 40 days. Dullness, circling </a:t>
            </a:r>
            <a:r>
              <a:rPr lang="en-US" dirty="0" smtClean="0"/>
              <a:t>and tilting </a:t>
            </a:r>
            <a:r>
              <a:rPr lang="en-US" dirty="0"/>
              <a:t>of the head, are common clinical signs. </a:t>
            </a:r>
            <a:endParaRPr lang="en-US" dirty="0" smtClean="0"/>
          </a:p>
          <a:p>
            <a:r>
              <a:rPr lang="en-US" dirty="0" smtClean="0"/>
              <a:t>Unilateral </a:t>
            </a:r>
            <a:r>
              <a:rPr lang="en-US" dirty="0"/>
              <a:t>facial </a:t>
            </a:r>
            <a:r>
              <a:rPr lang="en-US" dirty="0" err="1"/>
              <a:t>paraIysis</a:t>
            </a:r>
            <a:r>
              <a:rPr lang="en-US" dirty="0"/>
              <a:t> results in drooling of </a:t>
            </a:r>
            <a:r>
              <a:rPr lang="en-US" dirty="0" err="1"/>
              <a:t>saiiva</a:t>
            </a:r>
            <a:r>
              <a:rPr lang="en-US" dirty="0"/>
              <a:t> and </a:t>
            </a:r>
            <a:r>
              <a:rPr lang="en-US" dirty="0" smtClean="0"/>
              <a:t>drooping of </a:t>
            </a:r>
            <a:r>
              <a:rPr lang="en-US" dirty="0"/>
              <a:t>the eyelid and ear. Exposure </a:t>
            </a:r>
            <a:r>
              <a:rPr lang="en-US" dirty="0" err="1"/>
              <a:t>keratitis</a:t>
            </a:r>
            <a:r>
              <a:rPr lang="en-US" dirty="0"/>
              <a:t> may occur </a:t>
            </a:r>
            <a:r>
              <a:rPr lang="en-US" dirty="0" smtClean="0"/>
              <a:t>in some cases.</a:t>
            </a:r>
          </a:p>
          <a:p>
            <a:r>
              <a:rPr lang="en-US" dirty="0" smtClean="0"/>
              <a:t>Body </a:t>
            </a:r>
            <a:r>
              <a:rPr lang="en-US" dirty="0"/>
              <a:t>temperature may be elevated in the</a:t>
            </a:r>
          </a:p>
          <a:p>
            <a:pPr>
              <a:buNone/>
            </a:pPr>
            <a:r>
              <a:rPr lang="en-US" dirty="0"/>
              <a:t>early stages of the disease. 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In sheep and goats, </a:t>
            </a:r>
            <a:r>
              <a:rPr lang="en-US" sz="3600" dirty="0" err="1" smtClean="0"/>
              <a:t>recumbency</a:t>
            </a:r>
            <a:r>
              <a:rPr lang="en-US" sz="3600" dirty="0" smtClean="0"/>
              <a:t> and death may follow within a few days of the emergence of clinical signs. The duration of illness is usually longer in </a:t>
            </a:r>
            <a:r>
              <a:rPr lang="en-US" sz="3600" dirty="0" err="1" smtClean="0"/>
              <a:t>cattlc</a:t>
            </a:r>
            <a:r>
              <a:rPr lang="en-US" sz="3600" dirty="0" smtClean="0"/>
              <a:t>. Abortion, without evidence of systemic illness </a:t>
            </a:r>
            <a:r>
              <a:rPr lang="en-US" sz="3600" b="1" dirty="0" smtClean="0"/>
              <a:t>may occur up to 12 days after infection.</a:t>
            </a:r>
          </a:p>
          <a:p>
            <a:r>
              <a:rPr lang="en-US" sz="3600" dirty="0" err="1" smtClean="0"/>
              <a:t>cattlc</a:t>
            </a:r>
            <a:r>
              <a:rPr lang="en-US" sz="3600" dirty="0" smtClean="0"/>
              <a:t> and sheep, </a:t>
            </a:r>
            <a:r>
              <a:rPr lang="en-US" sz="3600" dirty="0" err="1" smtClean="0"/>
              <a:t>keratoconjunctivitis</a:t>
            </a:r>
            <a:r>
              <a:rPr lang="en-US" sz="3600" dirty="0" smtClean="0"/>
              <a:t> and </a:t>
            </a:r>
            <a:r>
              <a:rPr lang="en-US" sz="3600" dirty="0" err="1" smtClean="0"/>
              <a:t>iritis</a:t>
            </a:r>
            <a:r>
              <a:rPr lang="en-US" sz="3600" dirty="0" smtClean="0"/>
              <a:t> (ocular </a:t>
            </a:r>
            <a:r>
              <a:rPr lang="en-US" sz="3600" dirty="0" err="1" smtClean="0"/>
              <a:t>listeriosis</a:t>
            </a:r>
            <a:r>
              <a:rPr lang="en-US" sz="3600" dirty="0" smtClean="0"/>
              <a:t>) are localized, often </a:t>
            </a:r>
            <a:r>
              <a:rPr lang="en-US" sz="3600" dirty="0" err="1" smtClean="0"/>
              <a:t>nilateral</a:t>
            </a:r>
            <a:r>
              <a:rPr lang="en-US" sz="3600" dirty="0" smtClean="0"/>
              <a:t> and have been attributed to direct contact with contaminated silage.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r>
              <a:rPr lang="en-US" sz="5100" b="1" dirty="0"/>
              <a:t>Diagnosis</a:t>
            </a:r>
          </a:p>
          <a:p>
            <a:r>
              <a:rPr lang="en-US" sz="3600" dirty="0"/>
              <a:t>Characteristic neurological signs or abortion </a:t>
            </a:r>
            <a:r>
              <a:rPr lang="en-US" sz="3600" dirty="0" smtClean="0"/>
              <a:t>in association </a:t>
            </a:r>
            <a:r>
              <a:rPr lang="en-US" sz="3600" dirty="0"/>
              <a:t>with silage feeding may suggest </a:t>
            </a:r>
            <a:r>
              <a:rPr lang="en-US" sz="3600" dirty="0" err="1"/>
              <a:t>listeriosis</a:t>
            </a:r>
            <a:r>
              <a:rPr lang="en-US" sz="3600" dirty="0"/>
              <a:t>.</a:t>
            </a:r>
          </a:p>
          <a:p>
            <a:r>
              <a:rPr lang="en-US" sz="3600" dirty="0" smtClean="0"/>
              <a:t>-</a:t>
            </a:r>
            <a:r>
              <a:rPr lang="en-US" sz="3600" dirty="0"/>
              <a:t>Cerebrospinal fluid {CSF) and tissue from </a:t>
            </a:r>
            <a:r>
              <a:rPr lang="en-US" sz="3600" dirty="0" smtClean="0"/>
              <a:t>the medulla </a:t>
            </a:r>
            <a:r>
              <a:rPr lang="en-US" sz="3600" dirty="0"/>
              <a:t>and </a:t>
            </a:r>
            <a:r>
              <a:rPr lang="en-US" sz="3600" dirty="0" err="1" smtClean="0"/>
              <a:t>bons</a:t>
            </a:r>
            <a:r>
              <a:rPr lang="en-US" sz="3600" dirty="0" smtClean="0"/>
              <a:t> </a:t>
            </a:r>
            <a:r>
              <a:rPr lang="en-US" sz="3600" dirty="0"/>
              <a:t>of animals with neurological </a:t>
            </a:r>
            <a:r>
              <a:rPr lang="en-US" sz="3600" dirty="0" smtClean="0"/>
              <a:t>signs should </a:t>
            </a:r>
            <a:r>
              <a:rPr lang="en-US" sz="3600" dirty="0"/>
              <a:t>be sampled.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&gt; Fresh </a:t>
            </a:r>
            <a:r>
              <a:rPr lang="en-US" sz="3600" dirty="0"/>
              <a:t>tissue is required </a:t>
            </a:r>
            <a:r>
              <a:rPr lang="en-US" sz="3600" dirty="0" smtClean="0"/>
              <a:t>for isolation </a:t>
            </a:r>
            <a:r>
              <a:rPr lang="en-US" sz="3600" dirty="0"/>
              <a:t>of organisms and fixed tissue </a:t>
            </a:r>
            <a:r>
              <a:rPr lang="en-US" sz="3600" dirty="0" smtClean="0"/>
              <a:t>for </a:t>
            </a:r>
            <a:r>
              <a:rPr lang="en-US" sz="3600" dirty="0" err="1" smtClean="0"/>
              <a:t>histopathological</a:t>
            </a:r>
            <a:r>
              <a:rPr lang="en-US" sz="3600" dirty="0" smtClean="0"/>
              <a:t> </a:t>
            </a:r>
            <a:r>
              <a:rPr lang="en-US" sz="3600" dirty="0"/>
              <a:t>examination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-Specimens from cases of abortion should include cotyledons, </a:t>
            </a:r>
            <a:r>
              <a:rPr lang="en-US" sz="4000" dirty="0" err="1" smtClean="0"/>
              <a:t>foetal</a:t>
            </a:r>
            <a:r>
              <a:rPr lang="en-US" sz="4000" dirty="0" smtClean="0"/>
              <a:t> </a:t>
            </a:r>
            <a:r>
              <a:rPr lang="en-US" sz="4000" dirty="0" err="1" smtClean="0"/>
              <a:t>abomasal</a:t>
            </a:r>
            <a:r>
              <a:rPr lang="en-US" sz="4000" dirty="0" smtClean="0"/>
              <a:t> contents and uterine discharges.</a:t>
            </a:r>
          </a:p>
          <a:p>
            <a:r>
              <a:rPr lang="en-US" sz="4000" dirty="0" smtClean="0"/>
              <a:t>-Suitable samples from </a:t>
            </a:r>
            <a:r>
              <a:rPr lang="en-US" sz="4000" dirty="0" err="1" smtClean="0"/>
              <a:t>septicaemic</a:t>
            </a:r>
            <a:r>
              <a:rPr lang="en-US" sz="4000" dirty="0" smtClean="0"/>
              <a:t> cases include fresh liver or spleen and blood.</a:t>
            </a:r>
          </a:p>
          <a:p>
            <a:r>
              <a:rPr lang="en-US" sz="4000" dirty="0" smtClean="0"/>
              <a:t>Smears from cotyledons or from liver lesions may reveal Gram-positive </a:t>
            </a:r>
            <a:r>
              <a:rPr lang="en-US" sz="4000" dirty="0" err="1" smtClean="0"/>
              <a:t>coccobacilIary</a:t>
            </a:r>
            <a:r>
              <a:rPr lang="en-US" sz="4000" dirty="0" smtClean="0"/>
              <a:t> bacteria.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/>
              <a:t>Isolation </a:t>
            </a:r>
            <a:r>
              <a:rPr lang="en-US" sz="3500" b="1" dirty="0" smtClean="0"/>
              <a:t>methods</a:t>
            </a:r>
            <a:r>
              <a:rPr lang="en-US" sz="3500" b="1" dirty="0"/>
              <a:t>:</a:t>
            </a:r>
          </a:p>
          <a:p>
            <a:r>
              <a:rPr lang="en-US" sz="3500" dirty="0"/>
              <a:t>-Specimens from cases of abortion and </a:t>
            </a:r>
            <a:r>
              <a:rPr lang="en-US" sz="3500" dirty="0" err="1"/>
              <a:t>septicaemia</a:t>
            </a:r>
            <a:endParaRPr lang="en-US" sz="3500" dirty="0"/>
          </a:p>
          <a:p>
            <a:pPr>
              <a:buNone/>
            </a:pPr>
            <a:r>
              <a:rPr lang="en-US" sz="3500" dirty="0"/>
              <a:t>can be inoculated directly onto blood, selective</a:t>
            </a:r>
          </a:p>
          <a:p>
            <a:pPr>
              <a:buNone/>
            </a:pPr>
            <a:r>
              <a:rPr lang="en-US" sz="3500" dirty="0"/>
              <a:t>blood and </a:t>
            </a:r>
            <a:r>
              <a:rPr lang="en-US" sz="3500" dirty="0" err="1"/>
              <a:t>MacConkey</a:t>
            </a:r>
            <a:r>
              <a:rPr lang="en-US" sz="3500" dirty="0"/>
              <a:t> agars. The plates are</a:t>
            </a:r>
          </a:p>
          <a:p>
            <a:pPr>
              <a:buNone/>
            </a:pPr>
            <a:r>
              <a:rPr lang="en-US" sz="3500" dirty="0"/>
              <a:t>incubated aerobically at 37'C for 24 to 48 hours.</a:t>
            </a:r>
          </a:p>
          <a:p>
            <a:r>
              <a:rPr lang="en-US" sz="3500" b="1" dirty="0"/>
              <a:t>--A cold-enrichment procedure is necessary for </a:t>
            </a:r>
            <a:r>
              <a:rPr lang="en-US" sz="3500" b="1" dirty="0" smtClean="0"/>
              <a:t>isolating </a:t>
            </a:r>
            <a:r>
              <a:rPr lang="en-US" sz="3500" dirty="0" smtClean="0"/>
              <a:t>the </a:t>
            </a:r>
            <a:r>
              <a:rPr lang="en-US" sz="3500" dirty="0"/>
              <a:t>organism from brain tissue. Small pieces </a:t>
            </a:r>
            <a:r>
              <a:rPr lang="en-US" sz="3500" dirty="0" smtClean="0"/>
              <a:t>of medulla </a:t>
            </a:r>
            <a:r>
              <a:rPr lang="en-US" sz="3500" dirty="0"/>
              <a:t>are homogenized and a 10% suspension </a:t>
            </a:r>
            <a:r>
              <a:rPr lang="en-US" sz="3500" dirty="0" smtClean="0"/>
              <a:t>is made </a:t>
            </a:r>
            <a:r>
              <a:rPr lang="en-US" sz="3500" dirty="0"/>
              <a:t>in nutrient broth. The suspension is held </a:t>
            </a:r>
            <a:r>
              <a:rPr lang="en-US" sz="3500" dirty="0" smtClean="0"/>
              <a:t>at 4°C </a:t>
            </a:r>
            <a:r>
              <a:rPr lang="en-US" sz="3500" dirty="0"/>
              <a:t>in a refrigerator and </a:t>
            </a:r>
            <a:r>
              <a:rPr lang="en-US" sz="3500" dirty="0" err="1"/>
              <a:t>subcultured</a:t>
            </a:r>
            <a:r>
              <a:rPr lang="en-US" sz="3500" dirty="0"/>
              <a:t> weekly </a:t>
            </a:r>
            <a:r>
              <a:rPr lang="en-US" sz="3500" dirty="0" smtClean="0"/>
              <a:t>onto blood </a:t>
            </a:r>
            <a:r>
              <a:rPr lang="en-US" sz="3500" dirty="0"/>
              <a:t>agar for up to 12 weeks.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Identification criteria for </a:t>
            </a:r>
            <a:r>
              <a:rPr lang="en-US" sz="4400" i="1" dirty="0" smtClean="0"/>
              <a:t>L, monocytogenes isolates:</a:t>
            </a:r>
          </a:p>
          <a:p>
            <a:r>
              <a:rPr lang="en-US" sz="4400" dirty="0" smtClean="0"/>
              <a:t>-Colonies are small, smooth and flat with a </a:t>
            </a:r>
            <a:r>
              <a:rPr lang="en-US" sz="4400" dirty="0" err="1" smtClean="0"/>
              <a:t>bluegreen</a:t>
            </a:r>
            <a:r>
              <a:rPr lang="en-US" sz="4400" dirty="0" smtClean="0"/>
              <a:t> </a:t>
            </a:r>
            <a:r>
              <a:rPr lang="en-US" sz="4400" dirty="0" err="1" smtClean="0"/>
              <a:t>colour</a:t>
            </a:r>
            <a:r>
              <a:rPr lang="en-US" sz="4400" dirty="0" smtClean="0"/>
              <a:t> when illuminated obliquely. Rough variants occur </a:t>
            </a:r>
            <a:r>
              <a:rPr lang="en-US" sz="4400" dirty="0" err="1" smtClean="0"/>
              <a:t>infrequentiy</a:t>
            </a:r>
            <a:r>
              <a:rPr lang="en-US" sz="4400" dirty="0" smtClean="0"/>
              <a:t>. Individual colonies are </a:t>
            </a:r>
            <a:r>
              <a:rPr lang="en-US" sz="4400" dirty="0" err="1" smtClean="0"/>
              <a:t>usualIy</a:t>
            </a:r>
            <a:r>
              <a:rPr lang="en-US" sz="4400" dirty="0" smtClean="0"/>
              <a:t> surrounded by a narrow zone of complete </a:t>
            </a:r>
            <a:r>
              <a:rPr lang="en-US" sz="4400" dirty="0" err="1" smtClean="0"/>
              <a:t>haemolysis</a:t>
            </a:r>
            <a:r>
              <a:rPr lang="en-US" sz="4400" dirty="0" smtClean="0"/>
              <a:t>.</a:t>
            </a:r>
          </a:p>
          <a:p>
            <a:pPr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ister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630" y="764704"/>
            <a:ext cx="8665370" cy="54006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- </a:t>
            </a:r>
            <a:r>
              <a:rPr lang="en-US" dirty="0" err="1"/>
              <a:t>Catalase</a:t>
            </a:r>
            <a:r>
              <a:rPr lang="en-US" dirty="0"/>
              <a:t> test is positive, distinguishing this organism</a:t>
            </a:r>
          </a:p>
          <a:p>
            <a:r>
              <a:rPr lang="en-US" dirty="0"/>
              <a:t>from streptococci and </a:t>
            </a:r>
            <a:r>
              <a:rPr lang="en-US" b="1" i="1" dirty="0" err="1"/>
              <a:t>Arcanobacterium</a:t>
            </a:r>
            <a:r>
              <a:rPr lang="en-US" b="1" i="1" dirty="0"/>
              <a:t> </a:t>
            </a:r>
            <a:r>
              <a:rPr lang="en-US" b="1" i="1" dirty="0" err="1"/>
              <a:t>pyogenes</a:t>
            </a:r>
            <a:endParaRPr lang="en-US" b="1" i="1" dirty="0"/>
          </a:p>
          <a:p>
            <a:r>
              <a:rPr lang="en-US" dirty="0"/>
              <a:t>which have similar colonies but </a:t>
            </a:r>
            <a:r>
              <a:rPr lang="en-US" dirty="0" smtClean="0"/>
              <a:t>are </a:t>
            </a:r>
            <a:r>
              <a:rPr lang="en-US" dirty="0" err="1" smtClean="0"/>
              <a:t>catalase</a:t>
            </a:r>
            <a:r>
              <a:rPr lang="en-US" dirty="0" smtClean="0"/>
              <a:t> negative</a:t>
            </a:r>
            <a:r>
              <a:rPr lang="en-US" dirty="0"/>
              <a:t>.</a:t>
            </a:r>
          </a:p>
          <a:p>
            <a:r>
              <a:rPr lang="en-US" dirty="0"/>
              <a:t>- CAMP test is positive with Staphylococcus </a:t>
            </a:r>
            <a:r>
              <a:rPr lang="en-US" b="1" i="1" dirty="0" err="1"/>
              <a:t>aureus</a:t>
            </a:r>
            <a:endParaRPr lang="en-US" b="1" i="1" dirty="0"/>
          </a:p>
          <a:p>
            <a:pPr>
              <a:buNone/>
            </a:pPr>
            <a:r>
              <a:rPr lang="en-US" dirty="0"/>
              <a:t>but not with </a:t>
            </a:r>
            <a:r>
              <a:rPr lang="en-US" b="1" i="1" dirty="0" err="1"/>
              <a:t>Rhododoccur</a:t>
            </a:r>
            <a:r>
              <a:rPr lang="en-US" b="1" i="1" dirty="0"/>
              <a:t> </a:t>
            </a:r>
            <a:r>
              <a:rPr lang="en-US" b="1" i="1" dirty="0" err="1"/>
              <a:t>equi</a:t>
            </a:r>
            <a:r>
              <a:rPr lang="en-US" b="1" i="1" dirty="0"/>
              <a:t> </a:t>
            </a:r>
          </a:p>
          <a:p>
            <a:r>
              <a:rPr lang="en-US" dirty="0"/>
              <a:t>- </a:t>
            </a:r>
            <a:r>
              <a:rPr lang="en-US" dirty="0" err="1"/>
              <a:t>Acsculin</a:t>
            </a:r>
            <a:r>
              <a:rPr lang="en-US" dirty="0"/>
              <a:t> is </a:t>
            </a:r>
            <a:r>
              <a:rPr lang="en-US" dirty="0" err="1"/>
              <a:t>hydroly</a:t>
            </a:r>
            <a:r>
              <a:rPr lang="en-US" dirty="0"/>
              <a:t> sed.</a:t>
            </a:r>
          </a:p>
          <a:p>
            <a:r>
              <a:rPr lang="en-US" dirty="0"/>
              <a:t>-Isolates incubated in broth at </a:t>
            </a:r>
            <a:r>
              <a:rPr lang="en-US" b="1" dirty="0"/>
              <a:t>25'C for 2 to 4 hours</a:t>
            </a:r>
          </a:p>
          <a:p>
            <a:pPr>
              <a:buNone/>
            </a:pPr>
            <a:r>
              <a:rPr lang="en-US" dirty="0"/>
              <a:t>exhibit a characteristic </a:t>
            </a:r>
            <a:r>
              <a:rPr lang="en-US" b="1" dirty="0"/>
              <a:t>tumbling motility</a:t>
            </a:r>
            <a:r>
              <a:rPr lang="en-US" dirty="0"/>
              <a:t>.</a:t>
            </a:r>
          </a:p>
          <a:p>
            <a:r>
              <a:rPr lang="en-US" dirty="0"/>
              <a:t>-Most isolates of animal origin are virulent, </a:t>
            </a:r>
            <a:r>
              <a:rPr lang="en-US" dirty="0" smtClean="0"/>
              <a:t>a characteristic </a:t>
            </a:r>
            <a:r>
              <a:rPr lang="en-US" dirty="0"/>
              <a:t>which can be confirmed by animal</a:t>
            </a:r>
          </a:p>
          <a:p>
            <a:pPr>
              <a:buNone/>
            </a:pPr>
            <a:r>
              <a:rPr lang="en-US" dirty="0"/>
              <a:t>inoculation. Instillation of a drop of broth </a:t>
            </a:r>
            <a:r>
              <a:rPr lang="en-US" dirty="0" smtClean="0"/>
              <a:t>culture</a:t>
            </a:r>
          </a:p>
          <a:p>
            <a:pPr>
              <a:buNone/>
            </a:pPr>
            <a:r>
              <a:rPr lang="en-US" dirty="0" smtClean="0"/>
              <a:t>into the eye of a rabbit induces </a:t>
            </a:r>
            <a:r>
              <a:rPr lang="en-US" dirty="0" err="1" smtClean="0"/>
              <a:t>keratoconjunctivitis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/>
              <a:t>Anton test).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Autofit/>
          </a:bodyPr>
          <a:lstStyle/>
          <a:p>
            <a:r>
              <a:rPr lang="en-US" sz="3600" b="1" dirty="0"/>
              <a:t>Treatment</a:t>
            </a:r>
          </a:p>
          <a:p>
            <a:r>
              <a:rPr lang="en-US" sz="3600" dirty="0"/>
              <a:t>Ruminants in the early stages of </a:t>
            </a:r>
            <a:r>
              <a:rPr lang="en-US" sz="3600" dirty="0" err="1"/>
              <a:t>septicaemic</a:t>
            </a:r>
            <a:r>
              <a:rPr lang="en-US" sz="3600" dirty="0"/>
              <a:t> </a:t>
            </a:r>
            <a:r>
              <a:rPr lang="en-US" sz="3600" dirty="0" err="1" smtClean="0"/>
              <a:t>listeriosis</a:t>
            </a:r>
            <a:r>
              <a:rPr lang="en-US" sz="3600" dirty="0" smtClean="0"/>
              <a:t> respond </a:t>
            </a:r>
            <a:r>
              <a:rPr lang="en-US" sz="3600" dirty="0"/>
              <a:t>to systemic therapy with </a:t>
            </a:r>
            <a:r>
              <a:rPr lang="en-US" sz="3600" dirty="0" err="1"/>
              <a:t>ampicillin</a:t>
            </a:r>
            <a:r>
              <a:rPr lang="en-US" sz="3600" dirty="0"/>
              <a:t> or amoxicillin.</a:t>
            </a:r>
          </a:p>
          <a:p>
            <a:r>
              <a:rPr lang="en-US" sz="3600" dirty="0"/>
              <a:t>Response to antibiotic therapy may be poor in </a:t>
            </a:r>
            <a:r>
              <a:rPr lang="en-US" sz="3600" dirty="0" smtClean="0"/>
              <a:t>neural </a:t>
            </a:r>
            <a:r>
              <a:rPr lang="en-US" sz="3600" dirty="0" err="1" smtClean="0"/>
              <a:t>listeriosis</a:t>
            </a:r>
            <a:r>
              <a:rPr lang="en-US" sz="3600" dirty="0" smtClean="0"/>
              <a:t> </a:t>
            </a:r>
            <a:r>
              <a:rPr lang="en-US" sz="3600" dirty="0"/>
              <a:t>although prolonged high doses of </a:t>
            </a:r>
            <a:r>
              <a:rPr lang="en-US" sz="3600" dirty="0" err="1"/>
              <a:t>ampicillin</a:t>
            </a:r>
            <a:r>
              <a:rPr lang="en-US" sz="3600" dirty="0"/>
              <a:t> </a:t>
            </a:r>
            <a:r>
              <a:rPr lang="en-US" sz="3600" dirty="0" smtClean="0"/>
              <a:t>or amoxicillin </a:t>
            </a:r>
            <a:r>
              <a:rPr lang="en-US" sz="3600" dirty="0"/>
              <a:t>combined with an </a:t>
            </a:r>
            <a:r>
              <a:rPr lang="en-US" sz="3600" dirty="0" err="1"/>
              <a:t>aminoglycosidc</a:t>
            </a:r>
            <a:r>
              <a:rPr lang="en-US" sz="3600" dirty="0"/>
              <a:t> may </a:t>
            </a:r>
            <a:r>
              <a:rPr lang="en-US" sz="3600" dirty="0" smtClean="0"/>
              <a:t>be effective</a:t>
            </a:r>
            <a:r>
              <a:rPr lang="en-US" sz="3600" dirty="0"/>
              <a:t>. Ocular </a:t>
            </a:r>
            <a:r>
              <a:rPr lang="en-US" sz="3600" dirty="0" err="1"/>
              <a:t>listeriosis</a:t>
            </a:r>
            <a:r>
              <a:rPr lang="en-US" sz="3600" dirty="0"/>
              <a:t> requires treatment with</a:t>
            </a:r>
          </a:p>
          <a:p>
            <a:pPr>
              <a:buNone/>
            </a:pPr>
            <a:r>
              <a:rPr lang="en-US" sz="3600" dirty="0" smtClean="0"/>
              <a:t>   antibiotics </a:t>
            </a:r>
            <a:r>
              <a:rPr lang="en-US" sz="3600" dirty="0"/>
              <a:t>and corticosteroids injected sub-</a:t>
            </a:r>
            <a:r>
              <a:rPr lang="en-US" sz="3600" dirty="0" err="1"/>
              <a:t>conjunctivally</a:t>
            </a:r>
            <a:endParaRPr lang="en-US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Autofit/>
          </a:bodyPr>
          <a:lstStyle/>
          <a:p>
            <a:r>
              <a:rPr lang="en-US" sz="4000" b="1" dirty="0"/>
              <a:t>Control</a:t>
            </a:r>
          </a:p>
          <a:p>
            <a:r>
              <a:rPr lang="en-US" sz="4000" dirty="0"/>
              <a:t>Poor-quality silage should not be fed to </a:t>
            </a:r>
            <a:r>
              <a:rPr lang="en-US" sz="4000" dirty="0" smtClean="0"/>
              <a:t>pregnant ruminants</a:t>
            </a:r>
            <a:r>
              <a:rPr lang="en-US" sz="4000" dirty="0"/>
              <a:t>. 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- Silage </a:t>
            </a:r>
            <a:r>
              <a:rPr lang="en-US" sz="4000" dirty="0"/>
              <a:t>feeding should be discontinued if </a:t>
            </a:r>
            <a:r>
              <a:rPr lang="en-US" sz="4000" dirty="0" smtClean="0"/>
              <a:t>an outbreak </a:t>
            </a:r>
            <a:r>
              <a:rPr lang="en-US" sz="4000" dirty="0"/>
              <a:t>of </a:t>
            </a:r>
            <a:r>
              <a:rPr lang="en-US" sz="4000" dirty="0" err="1"/>
              <a:t>listeriosis</a:t>
            </a:r>
            <a:r>
              <a:rPr lang="en-US" sz="4000" dirty="0"/>
              <a:t> is confirmed.</a:t>
            </a:r>
          </a:p>
          <a:p>
            <a:r>
              <a:rPr lang="en-US" sz="4000" dirty="0"/>
              <a:t>Feeding methods which minimize direct ocular contact</a:t>
            </a:r>
          </a:p>
          <a:p>
            <a:pPr>
              <a:buNone/>
            </a:pPr>
            <a:r>
              <a:rPr lang="en-US" sz="4000" dirty="0"/>
              <a:t>with silage should be implemented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Vaccination with killed vaccines, which do not induce an effective cell-mediated response, is not protective because </a:t>
            </a:r>
            <a:r>
              <a:rPr lang="en-US" sz="4000" i="1" dirty="0" smtClean="0"/>
              <a:t>L. </a:t>
            </a:r>
            <a:r>
              <a:rPr lang="en-US" sz="4000" b="1" i="1" dirty="0" smtClean="0"/>
              <a:t>monocytogenes is an intracellular pathogen.</a:t>
            </a:r>
          </a:p>
          <a:p>
            <a:r>
              <a:rPr lang="en-US" sz="4000" dirty="0" smtClean="0"/>
              <a:t>Live, attenuated vaccines, which are available in </a:t>
            </a:r>
            <a:r>
              <a:rPr lang="en-US" sz="4000" dirty="0" err="1" smtClean="0"/>
              <a:t>somecountries</a:t>
            </a:r>
            <a:r>
              <a:rPr lang="en-US" sz="4000" dirty="0" smtClean="0"/>
              <a:t>, are reported to reduce the prevalence of </a:t>
            </a:r>
            <a:r>
              <a:rPr lang="en-US" sz="4000" dirty="0" err="1" smtClean="0"/>
              <a:t>listeriosis</a:t>
            </a:r>
            <a:r>
              <a:rPr lang="en-US" sz="4000" dirty="0" smtClean="0"/>
              <a:t> in sheep (</a:t>
            </a:r>
            <a:r>
              <a:rPr lang="en-US" sz="4000" dirty="0" err="1" smtClean="0"/>
              <a:t>Gudding</a:t>
            </a:r>
            <a:r>
              <a:rPr lang="en-US" sz="4000" dirty="0" smtClean="0"/>
              <a:t> </a:t>
            </a:r>
            <a:r>
              <a:rPr lang="en-US" sz="4000" i="1" dirty="0" smtClean="0"/>
              <a:t>et al., 1989).</a:t>
            </a: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Autofit/>
          </a:bodyPr>
          <a:lstStyle/>
          <a:p>
            <a:r>
              <a:rPr lang="en-US" b="1" dirty="0"/>
              <a:t>Human </a:t>
            </a:r>
            <a:r>
              <a:rPr lang="en-US" b="1" dirty="0" err="1"/>
              <a:t>listeriosis</a:t>
            </a:r>
            <a:endParaRPr lang="en-US" b="1" dirty="0"/>
          </a:p>
          <a:p>
            <a:r>
              <a:rPr lang="en-US" dirty="0"/>
              <a:t>If normal healthy adults acquire infection, the </a:t>
            </a:r>
            <a:r>
              <a:rPr lang="en-US" dirty="0" smtClean="0"/>
              <a:t>disease usually </a:t>
            </a:r>
            <a:r>
              <a:rPr lang="en-US" dirty="0"/>
              <a:t>presents as a mild febrile illness </a:t>
            </a:r>
            <a:r>
              <a:rPr lang="en-US" dirty="0" smtClean="0"/>
              <a:t>resembling influenza.</a:t>
            </a:r>
          </a:p>
          <a:p>
            <a:r>
              <a:rPr lang="en-US" dirty="0" smtClean="0"/>
              <a:t> </a:t>
            </a:r>
            <a:r>
              <a:rPr lang="en-US" dirty="0" err="1"/>
              <a:t>Papular</a:t>
            </a:r>
            <a:r>
              <a:rPr lang="en-US" dirty="0"/>
              <a:t> lesions on the hands and arms</a:t>
            </a:r>
            <a:r>
              <a:rPr lang="en-US" dirty="0" smtClean="0"/>
              <a:t>, principally </a:t>
            </a:r>
            <a:r>
              <a:rPr lang="en-US" dirty="0"/>
              <a:t>in veterinarians and farmers, can result </a:t>
            </a:r>
            <a:r>
              <a:rPr lang="en-US" dirty="0" smtClean="0"/>
              <a:t>from contact </a:t>
            </a:r>
            <a:r>
              <a:rPr lang="en-US" dirty="0"/>
              <a:t>with infective </a:t>
            </a:r>
            <a:r>
              <a:rPr lang="en-US" dirty="0" smtClean="0"/>
              <a:t>material.</a:t>
            </a:r>
          </a:p>
          <a:p>
            <a:r>
              <a:rPr lang="en-US" dirty="0" smtClean="0"/>
              <a:t>Infection </a:t>
            </a:r>
            <a:r>
              <a:rPr lang="en-US" dirty="0"/>
              <a:t>with L. </a:t>
            </a:r>
            <a:r>
              <a:rPr lang="en-US" b="1" i="1" dirty="0" smtClean="0"/>
              <a:t>monocytogenes </a:t>
            </a:r>
            <a:r>
              <a:rPr lang="en-US" dirty="0" smtClean="0"/>
              <a:t>can </a:t>
            </a:r>
            <a:r>
              <a:rPr lang="en-US" dirty="0"/>
              <a:t>lead to abortion in pregnant women and </a:t>
            </a:r>
            <a:r>
              <a:rPr lang="en-US" dirty="0" smtClean="0"/>
              <a:t>can be </a:t>
            </a:r>
            <a:r>
              <a:rPr lang="en-US" dirty="0"/>
              <a:t>life-threatening in neonates, the elderly and in </a:t>
            </a:r>
            <a:r>
              <a:rPr lang="en-US" dirty="0" err="1" smtClean="0"/>
              <a:t>immunosuppressed</a:t>
            </a:r>
            <a:r>
              <a:rPr lang="en-US" dirty="0" smtClean="0"/>
              <a:t> individuals.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Human infections usually result from consumption of</a:t>
            </a:r>
          </a:p>
          <a:p>
            <a:pPr>
              <a:buNone/>
            </a:pPr>
            <a:r>
              <a:rPr lang="en-US" dirty="0" smtClean="0"/>
              <a:t>contaminated food such as raw milk, soft cheeses,</a:t>
            </a:r>
          </a:p>
          <a:p>
            <a:pPr>
              <a:buNone/>
            </a:pPr>
            <a:r>
              <a:rPr lang="en-US" dirty="0" smtClean="0"/>
              <a:t>and uncooked vegetables. </a:t>
            </a:r>
          </a:p>
          <a:p>
            <a:pPr>
              <a:buNone/>
            </a:pPr>
            <a:r>
              <a:rPr lang="en-US" dirty="0" err="1" smtClean="0"/>
              <a:t>Listeria</a:t>
            </a:r>
            <a:r>
              <a:rPr lang="en-US" dirty="0" smtClean="0"/>
              <a:t> </a:t>
            </a:r>
            <a:r>
              <a:rPr lang="en-US" i="1" dirty="0" err="1" smtClean="0"/>
              <a:t>monoctogenes</a:t>
            </a:r>
            <a:endParaRPr lang="en-US" i="1" dirty="0" smtClean="0"/>
          </a:p>
          <a:p>
            <a:r>
              <a:rPr lang="en-US" b="1" dirty="0" smtClean="0"/>
              <a:t>may survive pasteurization because of its intracellular</a:t>
            </a:r>
          </a:p>
          <a:p>
            <a:r>
              <a:rPr lang="en-US" dirty="0" smtClean="0"/>
              <a:t>localization and </a:t>
            </a:r>
            <a:r>
              <a:rPr lang="en-US" dirty="0" err="1" smtClean="0"/>
              <a:t>toIerance</a:t>
            </a:r>
            <a:r>
              <a:rPr lang="en-US" dirty="0" smtClean="0"/>
              <a:t> to heat. </a:t>
            </a:r>
          </a:p>
          <a:p>
            <a:r>
              <a:rPr lang="en-US" dirty="0" smtClean="0"/>
              <a:t>Direct transfer from infected animals to humans is uncommon and is of little consequence in healthy, non-pregnant individuals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The genus is composed of six species, three of which are pathogenic.</a:t>
            </a:r>
          </a:p>
          <a:p>
            <a:pPr>
              <a:buNone/>
            </a:pPr>
            <a:r>
              <a:rPr lang="en-US" sz="4400" dirty="0" smtClean="0"/>
              <a:t> </a:t>
            </a:r>
            <a:r>
              <a:rPr lang="en-US" sz="4400" b="1" i="1" dirty="0" err="1" smtClean="0"/>
              <a:t>Listeria</a:t>
            </a:r>
            <a:r>
              <a:rPr lang="en-US" sz="4400" b="1" i="1" dirty="0" smtClean="0"/>
              <a:t> monocytogenes, the most</a:t>
            </a:r>
          </a:p>
          <a:p>
            <a:pPr>
              <a:buNone/>
            </a:pPr>
            <a:r>
              <a:rPr lang="en-US" sz="4400" dirty="0" smtClean="0"/>
              <a:t>important of these pathogens,</a:t>
            </a:r>
          </a:p>
          <a:p>
            <a:pPr>
              <a:buNone/>
            </a:pPr>
            <a:r>
              <a:rPr lang="en-US" sz="4400" b="1" i="1" dirty="0" smtClean="0"/>
              <a:t>L. </a:t>
            </a:r>
            <a:r>
              <a:rPr lang="en-US" sz="4400" b="1" i="1" dirty="0" err="1" smtClean="0"/>
              <a:t>ivanovii</a:t>
            </a:r>
            <a:r>
              <a:rPr lang="en-US" sz="4400" b="1" i="1" dirty="0" smtClean="0"/>
              <a:t> and L. </a:t>
            </a:r>
            <a:r>
              <a:rPr lang="en-US" sz="4400" b="1" i="1" dirty="0" err="1" smtClean="0"/>
              <a:t>innocua</a:t>
            </a:r>
            <a:r>
              <a:rPr lang="en-US" sz="4400" b="1" i="1" dirty="0" smtClean="0"/>
              <a:t>, </a:t>
            </a:r>
            <a:r>
              <a:rPr lang="en-US" sz="4400" i="1" dirty="0" smtClean="0"/>
              <a:t>are less frequently </a:t>
            </a:r>
            <a:r>
              <a:rPr lang="en-US" sz="4400" dirty="0" smtClean="0"/>
              <a:t>implicated in diseases of animals</a:t>
            </a:r>
            <a:endParaRPr lang="en-US" sz="4400" dirty="0"/>
          </a:p>
          <a:p>
            <a:pPr>
              <a:buNone/>
            </a:pPr>
            <a:r>
              <a:rPr lang="en-US" dirty="0" smtClean="0"/>
              <a:t> 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sz="4400" b="1" i="1" dirty="0" err="1" smtClean="0"/>
              <a:t>Listeria</a:t>
            </a:r>
            <a:r>
              <a:rPr lang="en-US" sz="4400" b="1" i="1" dirty="0" smtClean="0"/>
              <a:t> monocytogenes </a:t>
            </a:r>
            <a:r>
              <a:rPr lang="en-US" sz="4400" dirty="0" smtClean="0"/>
              <a:t>has been implicated worldwide in diseases of many animal species and humans.</a:t>
            </a:r>
          </a:p>
          <a:p>
            <a:pPr>
              <a:buNone/>
            </a:pPr>
            <a:r>
              <a:rPr lang="en-US" sz="4400" dirty="0" smtClean="0"/>
              <a:t> It was first isolated from laboratory rabbits with </a:t>
            </a:r>
            <a:r>
              <a:rPr lang="en-US" sz="4400" dirty="0" err="1" smtClean="0"/>
              <a:t>septicaemia</a:t>
            </a:r>
            <a:r>
              <a:rPr lang="en-US" sz="4400" dirty="0" smtClean="0"/>
              <a:t> and monocytosis </a:t>
            </a:r>
            <a:r>
              <a:rPr lang="en-US" sz="4400" b="1" i="1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964488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 </a:t>
            </a:r>
            <a:r>
              <a:rPr lang="en-US" sz="4800" b="1" i="1" dirty="0" err="1" smtClean="0"/>
              <a:t>Listeria</a:t>
            </a:r>
            <a:r>
              <a:rPr lang="en-US" sz="4800" b="1" i="1" dirty="0" smtClean="0"/>
              <a:t> monocytogenes can </a:t>
            </a:r>
            <a:r>
              <a:rPr lang="en-US" sz="4800" dirty="0" smtClean="0"/>
              <a:t>grow over a wide temperature range from 4°C to 45°C and</a:t>
            </a:r>
          </a:p>
          <a:p>
            <a:r>
              <a:rPr lang="en-US" sz="4800" dirty="0" smtClean="0"/>
              <a:t>can tolerate pH values between 5.5 and 9.6. </a:t>
            </a:r>
          </a:p>
          <a:p>
            <a:r>
              <a:rPr lang="en-US" sz="4400" dirty="0" err="1" smtClean="0"/>
              <a:t>L.monocytogenes</a:t>
            </a:r>
            <a:r>
              <a:rPr lang="en-US" sz="4400" dirty="0" smtClean="0"/>
              <a:t> can survive freezing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 smtClean="0"/>
              <a:t>Water activity (a</a:t>
            </a:r>
            <a:r>
              <a:rPr lang="en-US" sz="4000" baseline="-10000" dirty="0" smtClean="0"/>
              <a:t>w</a:t>
            </a:r>
            <a:r>
              <a:rPr lang="en-US" sz="4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4000" dirty="0" smtClean="0"/>
              <a:t>LM grows well at a</a:t>
            </a:r>
            <a:r>
              <a:rPr lang="en-US" sz="4000" baseline="-10000" dirty="0" smtClean="0"/>
              <a:t>w</a:t>
            </a:r>
            <a:r>
              <a:rPr lang="en-US" sz="4000" dirty="0" smtClean="0"/>
              <a:t> of &gt;0.95; can multiply at a</a:t>
            </a:r>
            <a:r>
              <a:rPr lang="en-US" sz="4000" baseline="-10000" dirty="0" smtClean="0"/>
              <a:t>w</a:t>
            </a:r>
            <a:r>
              <a:rPr lang="en-US" sz="4000" dirty="0" smtClean="0"/>
              <a:t> of 0.90</a:t>
            </a:r>
          </a:p>
          <a:p>
            <a:pPr lvl="1">
              <a:lnSpc>
                <a:spcPct val="90000"/>
              </a:lnSpc>
            </a:pPr>
            <a:r>
              <a:rPr lang="en-US" sz="4000" dirty="0" smtClean="0"/>
              <a:t>Some LM can survive at a</a:t>
            </a:r>
            <a:r>
              <a:rPr lang="en-US" sz="4000" baseline="-10000" dirty="0" smtClean="0"/>
              <a:t>w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of &lt;0.90 </a:t>
            </a:r>
          </a:p>
          <a:p>
            <a:pPr>
              <a:lnSpc>
                <a:spcPct val="90000"/>
              </a:lnSpc>
            </a:pPr>
            <a:endParaRPr lang="en-US" sz="4000" dirty="0" smtClean="0"/>
          </a:p>
          <a:p>
            <a:pPr>
              <a:lnSpc>
                <a:spcPct val="90000"/>
              </a:lnSpc>
            </a:pPr>
            <a:r>
              <a:rPr lang="en-US" sz="4000" dirty="0" smtClean="0"/>
              <a:t>Salt concentration</a:t>
            </a:r>
          </a:p>
          <a:p>
            <a:pPr lvl="1">
              <a:lnSpc>
                <a:spcPct val="90000"/>
              </a:lnSpc>
            </a:pPr>
            <a:r>
              <a:rPr lang="en-US" sz="4000" dirty="0" smtClean="0"/>
              <a:t>Growth at 10%</a:t>
            </a:r>
          </a:p>
          <a:p>
            <a:pPr lvl="1">
              <a:lnSpc>
                <a:spcPct val="90000"/>
              </a:lnSpc>
            </a:pPr>
            <a:r>
              <a:rPr lang="en-US" sz="4000" dirty="0" smtClean="0"/>
              <a:t>Survival at 25.5%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b="1" dirty="0"/>
              <a:t>Key points</a:t>
            </a:r>
          </a:p>
          <a:p>
            <a:r>
              <a:rPr lang="en-US" dirty="0"/>
              <a:t>Small, Gram-positive rods</a:t>
            </a:r>
          </a:p>
          <a:p>
            <a:r>
              <a:rPr lang="en-US" dirty="0"/>
              <a:t>Grow on non-enriched media</a:t>
            </a:r>
          </a:p>
          <a:p>
            <a:r>
              <a:rPr lang="en-US" dirty="0"/>
              <a:t>Tolerates wide temperature and pH ranges</a:t>
            </a:r>
          </a:p>
          <a:p>
            <a:r>
              <a:rPr lang="en-US" dirty="0" smtClean="0"/>
              <a:t>Small </a:t>
            </a:r>
            <a:r>
              <a:rPr lang="en-US" dirty="0" err="1"/>
              <a:t>haemoly</a:t>
            </a:r>
            <a:r>
              <a:rPr lang="en-US" dirty="0"/>
              <a:t> tic </a:t>
            </a:r>
            <a:r>
              <a:rPr lang="en-US" dirty="0" smtClean="0"/>
              <a:t>colonies </a:t>
            </a:r>
            <a:r>
              <a:rPr lang="en-US" dirty="0"/>
              <a:t>on blood agar</a:t>
            </a:r>
          </a:p>
          <a:p>
            <a:r>
              <a:rPr lang="en-US" dirty="0"/>
              <a:t>Facultative anaerobes, </a:t>
            </a:r>
            <a:r>
              <a:rPr lang="en-US" dirty="0" err="1"/>
              <a:t>catalase</a:t>
            </a:r>
            <a:r>
              <a:rPr lang="en-US" dirty="0"/>
              <a:t>-positive,</a:t>
            </a:r>
          </a:p>
          <a:p>
            <a:r>
              <a:rPr lang="en-US" dirty="0" err="1" smtClean="0"/>
              <a:t>oxidase</a:t>
            </a:r>
            <a:r>
              <a:rPr lang="en-US" dirty="0" smtClean="0"/>
              <a:t>-negative </a:t>
            </a:r>
            <a:endParaRPr lang="en-US" dirty="0"/>
          </a:p>
          <a:p>
            <a:r>
              <a:rPr lang="en-US" dirty="0"/>
              <a:t>Tumbling motility at 25°C</a:t>
            </a:r>
          </a:p>
          <a:p>
            <a:r>
              <a:rPr lang="en-US" dirty="0" err="1"/>
              <a:t>Aesculin</a:t>
            </a:r>
            <a:r>
              <a:rPr lang="en-US" dirty="0"/>
              <a:t> </a:t>
            </a:r>
            <a:r>
              <a:rPr lang="en-US" dirty="0" err="1"/>
              <a:t>hydrolysed</a:t>
            </a:r>
            <a:endParaRPr lang="en-US" dirty="0"/>
          </a:p>
          <a:p>
            <a:r>
              <a:rPr lang="en-US" dirty="0"/>
              <a:t>= Environmental saprophytes</a:t>
            </a:r>
          </a:p>
          <a:p>
            <a:r>
              <a:rPr lang="en-US" dirty="0"/>
              <a:t>Outbreaks of </a:t>
            </a:r>
            <a:r>
              <a:rPr lang="en-US" dirty="0" err="1"/>
              <a:t>listeriosis</a:t>
            </a:r>
            <a:r>
              <a:rPr lang="en-US" dirty="0"/>
              <a:t> often </a:t>
            </a:r>
            <a:r>
              <a:rPr lang="en-US" dirty="0" smtClean="0"/>
              <a:t>related </a:t>
            </a:r>
            <a:r>
              <a:rPr lang="en-US" dirty="0"/>
              <a:t>to </a:t>
            </a:r>
            <a:r>
              <a:rPr lang="en-US" dirty="0" smtClean="0"/>
              <a:t>silage food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r>
              <a:rPr lang="en-US" sz="4400" b="1" dirty="0"/>
              <a:t>Usual habitat</a:t>
            </a:r>
          </a:p>
          <a:p>
            <a:r>
              <a:rPr lang="en-US" sz="4400" dirty="0" err="1"/>
              <a:t>Listeria</a:t>
            </a:r>
            <a:r>
              <a:rPr lang="en-US" sz="4400" dirty="0"/>
              <a:t> species can replicate in the environment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 </a:t>
            </a:r>
            <a:r>
              <a:rPr lang="en-US" sz="4400" dirty="0"/>
              <a:t>They </a:t>
            </a:r>
            <a:r>
              <a:rPr lang="en-US" sz="4400" dirty="0" smtClean="0"/>
              <a:t>are widely </a:t>
            </a:r>
            <a:r>
              <a:rPr lang="en-US" sz="4400" dirty="0"/>
              <a:t>distributed and can be recovered from herbage,</a:t>
            </a:r>
          </a:p>
          <a:p>
            <a:r>
              <a:rPr lang="en-US" sz="4400" dirty="0" err="1"/>
              <a:t>faeces</a:t>
            </a:r>
            <a:r>
              <a:rPr lang="en-US" sz="4400" dirty="0"/>
              <a:t> of healthy animals, sewage </a:t>
            </a:r>
            <a:r>
              <a:rPr lang="en-US" sz="4400" dirty="0" smtClean="0"/>
              <a:t> </a:t>
            </a:r>
            <a:r>
              <a:rPr lang="en-US" sz="4400" dirty="0"/>
              <a:t>and bodies </a:t>
            </a:r>
            <a:r>
              <a:rPr lang="en-US" sz="4400" dirty="0" smtClean="0"/>
              <a:t>of fresh </a:t>
            </a:r>
            <a:r>
              <a:rPr lang="en-US" sz="4400" dirty="0"/>
              <a:t>water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69360"/>
          </a:xfrm>
        </p:spPr>
        <p:txBody>
          <a:bodyPr>
            <a:noAutofit/>
          </a:bodyPr>
          <a:lstStyle/>
          <a:p>
            <a:r>
              <a:rPr lang="en-US" sz="4000" b="1" dirty="0"/>
              <a:t>Differentiation of </a:t>
            </a:r>
            <a:r>
              <a:rPr lang="en-US" sz="4000" b="1" i="1" dirty="0" err="1"/>
              <a:t>Listeria</a:t>
            </a:r>
            <a:r>
              <a:rPr lang="en-US" sz="4000" b="1" i="1" dirty="0"/>
              <a:t> species</a:t>
            </a:r>
          </a:p>
          <a:p>
            <a:r>
              <a:rPr lang="en-US" sz="4000" dirty="0"/>
              <a:t>The pattern of </a:t>
            </a:r>
            <a:r>
              <a:rPr lang="en-US" sz="4000" dirty="0" err="1"/>
              <a:t>haemolysis</a:t>
            </a:r>
            <a:r>
              <a:rPr lang="en-US" sz="4000" dirty="0"/>
              <a:t> on sheep blood agar</a:t>
            </a:r>
            <a:r>
              <a:rPr lang="en-US" sz="4000" dirty="0" smtClean="0"/>
              <a:t>,</a:t>
            </a:r>
          </a:p>
          <a:p>
            <a:r>
              <a:rPr lang="en-US" sz="4000" dirty="0" smtClean="0"/>
              <a:t> CAMP tests </a:t>
            </a:r>
          </a:p>
          <a:p>
            <a:r>
              <a:rPr lang="en-US" sz="4000" dirty="0" smtClean="0"/>
              <a:t>acid </a:t>
            </a:r>
            <a:r>
              <a:rPr lang="en-US" sz="4000" dirty="0"/>
              <a:t>production from a short range of </a:t>
            </a:r>
            <a:r>
              <a:rPr lang="en-US" sz="4000" dirty="0" smtClean="0"/>
              <a:t>sugars</a:t>
            </a:r>
          </a:p>
          <a:p>
            <a:r>
              <a:rPr lang="en-US" sz="4000" dirty="0"/>
              <a:t>Commercially-available biochemical </a:t>
            </a:r>
            <a:r>
              <a:rPr lang="en-US" sz="4000" b="1" dirty="0"/>
              <a:t>test kits </a:t>
            </a:r>
            <a:endParaRPr lang="en-US" sz="4000" b="1" dirty="0" smtClean="0"/>
          </a:p>
          <a:p>
            <a:r>
              <a:rPr lang="en-US" sz="4000" dirty="0" smtClean="0"/>
              <a:t>Sixteen </a:t>
            </a:r>
            <a:r>
              <a:rPr lang="en-US" sz="4000" dirty="0"/>
              <a:t>serotypes, based on cell wall and </a:t>
            </a:r>
            <a:r>
              <a:rPr lang="en-US" sz="4000" dirty="0" err="1" smtClean="0"/>
              <a:t>flagellar</a:t>
            </a:r>
            <a:r>
              <a:rPr lang="en-US" sz="4000" dirty="0" smtClean="0"/>
              <a:t>  antigens</a:t>
            </a:r>
            <a:endParaRPr lang="en-US" sz="40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1231</Words>
  <Application>Microsoft Office PowerPoint</Application>
  <PresentationFormat>On-screen Show (4:3)</PresentationFormat>
  <Paragraphs>116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Listeria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Future For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Listeria</dc:title>
  <dc:creator>Khaled Dabbas Almolaa</dc:creator>
  <cp:lastModifiedBy>Khaled Dabbas Almolaa</cp:lastModifiedBy>
  <cp:revision>3</cp:revision>
  <dcterms:created xsi:type="dcterms:W3CDTF">2015-01-06T19:12:37Z</dcterms:created>
  <dcterms:modified xsi:type="dcterms:W3CDTF">2015-01-06T22:30:28Z</dcterms:modified>
</cp:coreProperties>
</file>